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4"/>
  </p:notesMasterIdLst>
  <p:sldIdLst>
    <p:sldId id="256" r:id="rId2"/>
    <p:sldId id="257" r:id="rId3"/>
    <p:sldId id="276" r:id="rId4"/>
    <p:sldId id="277" r:id="rId5"/>
    <p:sldId id="258" r:id="rId6"/>
    <p:sldId id="261" r:id="rId7"/>
    <p:sldId id="262" r:id="rId8"/>
    <p:sldId id="263" r:id="rId9"/>
    <p:sldId id="264" r:id="rId10"/>
    <p:sldId id="259" r:id="rId11"/>
    <p:sldId id="265" r:id="rId12"/>
    <p:sldId id="260" r:id="rId13"/>
    <p:sldId id="267" r:id="rId14"/>
    <p:sldId id="273" r:id="rId15"/>
    <p:sldId id="268" r:id="rId16"/>
    <p:sldId id="269" r:id="rId17"/>
    <p:sldId id="266" r:id="rId18"/>
    <p:sldId id="270" r:id="rId19"/>
    <p:sldId id="271" r:id="rId20"/>
    <p:sldId id="272" r:id="rId21"/>
    <p:sldId id="274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503E81-B00C-4F36-66D7-05A916BF4048}" v="193" dt="2022-05-03T20:04:34.548"/>
    <p1510:client id="{348449AF-C3A5-43E9-8B22-46C514425349}" v="3" dt="2022-05-03T23:56:24.057"/>
    <p1510:client id="{95E4E7DD-2DA9-2CB7-B23B-50F9F8DCDD2E}" v="162" dt="2022-05-06T17:17:35.739"/>
    <p1510:client id="{E98B35FC-D641-61F4-BEF2-575E9B077A89}" v="2129" dt="2022-05-05T19:00:46.025"/>
    <p1510:client id="{F4D48228-5447-4A6C-A527-919773F9A6BC}" v="2" dt="2022-05-04T00:39:14.6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DAAB9-345F-4FF9-9A80-CDBF380E7D4E}" type="datetimeFigureOut">
              <a:rPr lang="en-CA" smtClean="0"/>
              <a:t>2022-05-06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35572-5377-4D0B-B0BF-9B7273E7E5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0335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935572-5377-4D0B-B0BF-9B7273E7E52F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5646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AB6A218E-200B-48D3-9F63-D356152BF048}" type="datetime1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9722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E4CEC-C894-4007-9C07-11B802AFB092}" type="datetime1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90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F502-6F15-47A3-971B-EA514542D334}" type="datetime1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434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89ABB5E-02CB-44F5-A748-1E4F152A5091}" type="datetime1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83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B0F85-1262-413D-922D-F33332DB03D7}" type="datetime1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609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94C6D439-203C-4634-8A78-D04C3894A52A}" type="datetime1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19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4D8BC386-9C73-433B-A975-85E52892F74E}" type="datetime1">
              <a:rPr lang="en-US" smtClean="0"/>
              <a:t>5/6/2022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77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F9A8F-CAA5-4A32-A414-23D1F87EB8A1}" type="datetime1">
              <a:rPr lang="en-US" smtClean="0"/>
              <a:t>5/6/2022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41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5399D-499D-4EB8-9688-E4175C83EAD8}" type="datetime1">
              <a:rPr lang="en-US" smtClean="0"/>
              <a:t>5/6/2022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95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F551B0E2-4BF9-4B01-97E6-53AA66577DAF}" type="datetime1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02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9AED2928-F954-42E1-B350-BAD569D7C7FF}" type="datetime1">
              <a:rPr lang="en-US" smtClean="0"/>
              <a:t>5/6/2022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4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0E472-3860-4D8C-8DC5-9DDB48949337}" type="datetime1">
              <a:rPr lang="en-US" smtClean="0"/>
              <a:t>5/6/2022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77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olo.com/sites/default/files/Abbreviations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owa.ca/ontario-housing-marke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7B352FC-1F44-4AB9-A2BD-FBF231C6B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A8183E-8FA1-DFF8-6E05-010C165E91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1" y="22860"/>
            <a:ext cx="12192001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4716089"/>
            <a:ext cx="6288261" cy="1573149"/>
          </a:xfrm>
          <a:prstGeom prst="rect">
            <a:avLst/>
          </a:prstGeom>
          <a:solidFill>
            <a:schemeClr val="tx1">
              <a:alpha val="60000"/>
            </a:schemeClr>
          </a:solidFill>
          <a:ln w="12700"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6210" y="4909985"/>
            <a:ext cx="3212386" cy="1185353"/>
          </a:xfrm>
        </p:spPr>
        <p:txBody>
          <a:bodyPr anchor="ctr">
            <a:normAutofit/>
          </a:bodyPr>
          <a:lstStyle/>
          <a:p>
            <a:r>
              <a:rPr lang="en-US" sz="2600">
                <a:solidFill>
                  <a:schemeClr val="bg1"/>
                </a:solidFill>
                <a:cs typeface="Calibri Light"/>
              </a:rPr>
              <a:t>MicaRiYa Real Estate</a:t>
            </a:r>
            <a:endParaRPr lang="en-US" sz="260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10734" y="4909984"/>
            <a:ext cx="2228641" cy="1185353"/>
          </a:xfrm>
        </p:spPr>
        <p:txBody>
          <a:bodyPr anchor="ctr"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Real Estate Simplified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28936" y="5498088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21C6F-C8EF-B337-A660-27FE89422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F68F1-2BD4-3A90-D51B-6C185C480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Focusing on simplicity will lead to better usability for the primary persona</a:t>
            </a:r>
          </a:p>
          <a:p>
            <a:pPr lvl="1"/>
            <a:r>
              <a:rPr lang="en-US" err="1"/>
              <a:t>eg.</a:t>
            </a:r>
            <a:r>
              <a:rPr lang="en-US"/>
              <a:t> Try to use menus sparingly, if at all</a:t>
            </a:r>
          </a:p>
          <a:p>
            <a:r>
              <a:rPr lang="en-US"/>
              <a:t>Less actions per task is better</a:t>
            </a:r>
          </a:p>
          <a:p>
            <a:r>
              <a:rPr lang="en-US"/>
              <a:t>The primary persona is familiar with websites like eBay and Amazon</a:t>
            </a:r>
          </a:p>
          <a:p>
            <a:pPr lvl="1"/>
            <a:r>
              <a:rPr lang="en-US"/>
              <a:t>Therefore, the primary persona has decent computer literacy</a:t>
            </a:r>
          </a:p>
          <a:p>
            <a:r>
              <a:rPr lang="en-US"/>
              <a:t>Aim for the Ontario real estate market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25290D-5C88-44A4-9E66-79244A57E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23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22133-9876-7717-C39F-4285C2BD1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Implemented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D7659-7107-44B2-8493-57869423C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The site is visually busy when opening for the first time</a:t>
            </a:r>
          </a:p>
          <a:p>
            <a:r>
              <a:rPr lang="en-US" sz="2000"/>
              <a:t>Added an index page</a:t>
            </a:r>
          </a:p>
          <a:p>
            <a:r>
              <a:rPr lang="en-US" sz="2000"/>
              <a:t>Search bar goes straight to "Buy" page</a:t>
            </a:r>
          </a:p>
          <a:p>
            <a:pPr marL="0" indent="0">
              <a:buNone/>
            </a:pPr>
            <a:r>
              <a:rPr lang="en-US"/>
              <a:t>The house profiles are visually distracting</a:t>
            </a:r>
          </a:p>
          <a:p>
            <a:r>
              <a:rPr lang="en-US" sz="2000"/>
              <a:t>Darkened and dulled the main website </a:t>
            </a:r>
            <a:r>
              <a:rPr lang="en-US" sz="2000" err="1"/>
              <a:t>colours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The site lacks design/grouping on the header</a:t>
            </a:r>
          </a:p>
          <a:p>
            <a:pPr>
              <a:buFont typeface="Arial"/>
            </a:pPr>
            <a:r>
              <a:rPr lang="en-US" sz="2000">
                <a:ea typeface="+mn-lt"/>
                <a:cs typeface="+mn-lt"/>
              </a:rPr>
              <a:t>Changed header and button design and moved the search bar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1A5369-3FF6-635E-40F9-9696756E4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72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86D7-F48A-F396-48AE-4E445FE02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Implemented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12F62-E1D0-969B-2C72-74074D7F5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/>
              <a:t>The profile logo does not lead to the “Account” page</a:t>
            </a:r>
          </a:p>
          <a:p>
            <a:r>
              <a:rPr lang="en-US" sz="2000"/>
              <a:t>Removed profile logo, it is pointless</a:t>
            </a:r>
          </a:p>
          <a:p>
            <a:pPr marL="0" indent="0">
              <a:buNone/>
            </a:pPr>
            <a:r>
              <a:rPr lang="en-US"/>
              <a:t>The “Buy” and “Rent” page reload when you click on their corresponding buttons, even if they are already loaded</a:t>
            </a:r>
          </a:p>
          <a:p>
            <a:r>
              <a:rPr lang="en-US" sz="2000"/>
              <a:t>Removed the glitch, this was not intended</a:t>
            </a:r>
          </a:p>
          <a:p>
            <a:pPr marL="0" indent="0">
              <a:buNone/>
            </a:pPr>
            <a:r>
              <a:rPr lang="en-US"/>
              <a:t>There is no place for landlords to rent their property</a:t>
            </a:r>
          </a:p>
          <a:p>
            <a:r>
              <a:rPr lang="en-US" sz="2000"/>
              <a:t>Changed "Sell" page to "List"</a:t>
            </a:r>
            <a:endParaRPr lang="en-US"/>
          </a:p>
          <a:p>
            <a:r>
              <a:rPr lang="en-US" sz="2000"/>
              <a:t>Added rent option on "List" page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5F6A3-2440-4F1A-820D-202FB246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76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D0AAA-73E5-6136-23D1-BE8127003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Implemented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BE90C-2DA6-336A-4D17-ABFF5D706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There is very little information available for the listings</a:t>
            </a:r>
          </a:p>
          <a:p>
            <a:r>
              <a:rPr lang="en-US" sz="2000">
                <a:ea typeface="+mn-lt"/>
                <a:cs typeface="+mn-lt"/>
              </a:rPr>
              <a:t>Added "House Listing" page able to fit more information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The bedroom and bathroom abbreviations are not the standard</a:t>
            </a:r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Changed abbreviations to the standard according to </a:t>
            </a:r>
            <a:r>
              <a:rPr lang="en-US" sz="2000">
                <a:ea typeface="+mn-lt"/>
                <a:cs typeface="+mn-lt"/>
                <a:hlinkClick r:id="rId2"/>
              </a:rPr>
              <a:t>http://www.nolo.com/sites/default/files/Abbreviations.pdf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The price format on the listings is not the standard</a:t>
            </a:r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Changed the format to the Canadian standard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There is no way to contact the sellers</a:t>
            </a:r>
          </a:p>
          <a:p>
            <a:r>
              <a:rPr lang="en-US" sz="2000">
                <a:ea typeface="+mn-lt"/>
                <a:cs typeface="+mn-lt"/>
              </a:rPr>
              <a:t>Added contact info on the "House Listing" page</a:t>
            </a:r>
            <a:endParaRPr lang="en-US">
              <a:ea typeface="+mn-lt"/>
              <a:cs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B3DA3F-83EC-F7A4-8FB0-F626A561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95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BE286-64B1-EE94-0711-3675DA8E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Implemented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2ED01-EDE1-E035-E3BD-1329B224B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/>
              <a:t>There is no way to go back to a placed offer</a:t>
            </a:r>
          </a:p>
          <a:p>
            <a:r>
              <a:rPr lang="en-US" sz="2000"/>
              <a:t>There was a way to do this (the "Account" page), but it was less finished compared to other pages</a:t>
            </a:r>
            <a:endParaRPr lang="en-US"/>
          </a:p>
          <a:p>
            <a:r>
              <a:rPr lang="en-US" sz="2000"/>
              <a:t>Rebuilt "Account" page with all of the intended functionality</a:t>
            </a:r>
          </a:p>
          <a:p>
            <a:pPr marL="0" indent="0">
              <a:buNone/>
            </a:pPr>
            <a:r>
              <a:rPr lang="en-US"/>
              <a:t>There is no way to bookmark a house</a:t>
            </a:r>
          </a:p>
          <a:p>
            <a:r>
              <a:rPr lang="en-US" sz="2100"/>
              <a:t>Added favorite icon to "House Listing" page</a:t>
            </a:r>
          </a:p>
          <a:p>
            <a:r>
              <a:rPr lang="en-US" sz="2000"/>
              <a:t>Added Your Bookmarked Properties to the "Account" page</a:t>
            </a:r>
          </a:p>
          <a:p>
            <a:pPr marL="0" indent="0">
              <a:buNone/>
            </a:pPr>
            <a:r>
              <a:rPr lang="en-US"/>
              <a:t>There are no maps of the surrounding area</a:t>
            </a:r>
          </a:p>
          <a:p>
            <a:r>
              <a:rPr lang="en-US" sz="2000"/>
              <a:t>Added Google Maps image to available images on "House Listing" page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3AFBA-8FBA-AC69-1AA6-8F1B5A18F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84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8BAB-9042-DCD1-4A5E-8608EFE32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Implemented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35BA7-A801-933F-5B1B-0012B5BD3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The maximum house price search criteria is too low</a:t>
            </a:r>
          </a:p>
          <a:p>
            <a:r>
              <a:rPr lang="en-US" sz="2000"/>
              <a:t>Average Ontario house price (as of April 2022) is </a:t>
            </a:r>
            <a:r>
              <a:rPr lang="en-US" sz="2000">
                <a:ea typeface="+mn-lt"/>
                <a:cs typeface="+mn-lt"/>
              </a:rPr>
              <a:t>$1,052,920 according to </a:t>
            </a:r>
            <a:r>
              <a:rPr lang="en-US" sz="2000">
                <a:ea typeface="+mn-lt"/>
                <a:cs typeface="+mn-lt"/>
                <a:hlinkClick r:id="rId2"/>
              </a:rPr>
              <a:t>https://wowa.ca/ontario-housing-market</a:t>
            </a:r>
            <a:endParaRPr lang="en-US">
              <a:ea typeface="+mn-lt"/>
              <a:cs typeface="+mn-lt"/>
            </a:endParaRPr>
          </a:p>
          <a:p>
            <a:r>
              <a:rPr lang="en-US" sz="2000"/>
              <a:t>Changed maximum from $1.5 million to $2 million</a:t>
            </a:r>
          </a:p>
          <a:p>
            <a:r>
              <a:rPr lang="en-US" sz="2000"/>
              <a:t>Primary persona is middle class</a:t>
            </a:r>
          </a:p>
          <a:p>
            <a:pPr marL="0" indent="0">
              <a:buNone/>
            </a:pPr>
            <a:r>
              <a:rPr lang="en-US"/>
              <a:t>Renting prices are typically not negotiable</a:t>
            </a:r>
          </a:p>
          <a:p>
            <a:r>
              <a:rPr lang="en-US" sz="2000"/>
              <a:t>Added negotiable option on "List" page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25FCB-573E-B7EB-F21F-F11AF250B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705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6641A-6C35-A051-CE7D-6A2F0FB72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Implemented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E346B-9FC6-E8F9-514F-DAC1319A3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There is no feedback suggesting you can click on the house pictures</a:t>
            </a:r>
          </a:p>
          <a:p>
            <a:r>
              <a:rPr lang="en-US" sz="2000">
                <a:ea typeface="+mn-lt"/>
                <a:cs typeface="+mn-lt"/>
              </a:rPr>
              <a:t>The mouse icon does change to a hand pointer, but we also added a pop effect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The house pop-up is visually distracting due to the lack of change in the background</a:t>
            </a:r>
            <a:endParaRPr lang="en-US"/>
          </a:p>
          <a:p>
            <a:r>
              <a:rPr lang="en-US" sz="2000">
                <a:ea typeface="+mn-lt"/>
                <a:cs typeface="+mn-lt"/>
              </a:rPr>
              <a:t>Added "House Listing" page which automatically opens up in a new tab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Users would not want to sign up for another website (partnership with LoopNet)</a:t>
            </a:r>
          </a:p>
          <a:p>
            <a:r>
              <a:rPr lang="en-US" sz="2000">
                <a:ea typeface="+mn-lt"/>
                <a:cs typeface="+mn-lt"/>
              </a:rPr>
              <a:t>Added automatic LoopNet account creation when link is clicked</a:t>
            </a:r>
            <a:endParaRPr lang="en-US">
              <a:ea typeface="+mn-lt"/>
              <a:cs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A8A85-018B-220B-AB07-931887C4E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503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150B0-A998-F02F-DA6F-4A597BC4F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Did Not Implement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4AD10-588E-F391-F7DC-01E23A305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There is nothing indicating that the "Live Chat" link can be clicked</a:t>
            </a:r>
          </a:p>
          <a:p>
            <a:r>
              <a:rPr lang="en-US" sz="2000"/>
              <a:t>The mouse icon changes to a hand pointer, indicating that the link can be clicked</a:t>
            </a:r>
          </a:p>
          <a:p>
            <a:r>
              <a:rPr lang="en-US" sz="2000"/>
              <a:t>If someone wants to open a live chat, they will start by exploring the "Live Chat" link</a:t>
            </a:r>
          </a:p>
          <a:p>
            <a:r>
              <a:rPr lang="en-US" sz="2000"/>
              <a:t>Otherwise, the link stays out of the way for those who do not need it</a:t>
            </a:r>
          </a:p>
          <a:p>
            <a:pPr marL="0" indent="0">
              <a:buNone/>
            </a:pPr>
            <a:r>
              <a:rPr lang="en-US"/>
              <a:t>The radius should be in </a:t>
            </a:r>
            <a:r>
              <a:rPr lang="en-US" err="1"/>
              <a:t>kilometres</a:t>
            </a:r>
            <a:r>
              <a:rPr lang="en-US"/>
              <a:t>, not minutes</a:t>
            </a:r>
          </a:p>
          <a:p>
            <a:r>
              <a:rPr lang="en-US" sz="2000"/>
              <a:t>Minutes is way more useful than km (</a:t>
            </a:r>
            <a:r>
              <a:rPr lang="en-US" sz="2000" err="1"/>
              <a:t>eg.</a:t>
            </a:r>
            <a:r>
              <a:rPr lang="en-US" sz="2000"/>
              <a:t> Toronto vs </a:t>
            </a:r>
            <a:r>
              <a:rPr lang="en-US" sz="2000" err="1"/>
              <a:t>Welland</a:t>
            </a:r>
            <a:r>
              <a:rPr lang="en-US" sz="2000"/>
              <a:t>)</a:t>
            </a:r>
          </a:p>
          <a:p>
            <a:r>
              <a:rPr lang="en-US" sz="2000"/>
              <a:t>Google Maps already offers this feature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1E7C16-920B-8578-5267-C71C8EA9A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24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03F52-EEB7-4C2B-423A-C762C6D4C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Did Not Implement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40AE5-BD61-E96B-0282-FB8AE342A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Site should not have option to buy from real estate agent</a:t>
            </a:r>
          </a:p>
          <a:p>
            <a:r>
              <a:rPr lang="en-US" sz="2000">
                <a:ea typeface="+mn-lt"/>
                <a:cs typeface="+mn-lt"/>
              </a:rPr>
              <a:t>Our site has the option to </a:t>
            </a:r>
            <a:r>
              <a:rPr lang="en-US" sz="2000" i="1">
                <a:ea typeface="+mn-lt"/>
                <a:cs typeface="+mn-lt"/>
              </a:rPr>
              <a:t>sell,</a:t>
            </a:r>
            <a:r>
              <a:rPr lang="en-US" sz="2000">
                <a:ea typeface="+mn-lt"/>
                <a:cs typeface="+mn-lt"/>
              </a:rPr>
              <a:t> not buy, with a real estate agent</a:t>
            </a:r>
          </a:p>
          <a:p>
            <a:r>
              <a:rPr lang="en-US" sz="2000">
                <a:ea typeface="+mn-lt"/>
                <a:cs typeface="+mn-lt"/>
              </a:rPr>
              <a:t>This allows people to have a real estate agent handle the listing details</a:t>
            </a:r>
          </a:p>
          <a:p>
            <a:r>
              <a:rPr lang="en-US" sz="2000">
                <a:ea typeface="+mn-lt"/>
                <a:cs typeface="+mn-lt"/>
              </a:rPr>
              <a:t>User research indicates that what people appreciate most about real estate agents is when they handle these details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Site needs icons</a:t>
            </a:r>
          </a:p>
          <a:p>
            <a:r>
              <a:rPr lang="en-US" sz="2000">
                <a:ea typeface="+mn-lt"/>
                <a:cs typeface="+mn-lt"/>
              </a:rPr>
              <a:t>Would probably end up adding to the clutter</a:t>
            </a:r>
            <a:endParaRPr lang="en-US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Instead focused on simplifying/cleaning up the interface</a:t>
            </a: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D6F1C7-D05E-A9B5-9FBA-6E526B62F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3788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73829-436E-2D73-0805-26F6E77AF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Did Not Implement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60B9D-DD2D-60C2-6647-E26532FF1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Site should have a section explaining how the DIY real estate market works</a:t>
            </a:r>
          </a:p>
          <a:p>
            <a:r>
              <a:rPr lang="en-US" sz="2000"/>
              <a:t>Instead, we focused on making a website that is simple and intuitive to use</a:t>
            </a:r>
            <a:endParaRPr lang="en-US"/>
          </a:p>
          <a:p>
            <a:r>
              <a:rPr lang="en-US" sz="2000"/>
              <a:t>Tried to match the user's cognitive model of the real estate market</a:t>
            </a:r>
          </a:p>
          <a:p>
            <a:r>
              <a:rPr lang="en-US" sz="2000"/>
              <a:t>Organized website similar to eBay or Amazon</a:t>
            </a:r>
          </a:p>
          <a:p>
            <a:pPr marL="0" indent="0">
              <a:buNone/>
            </a:pPr>
            <a:r>
              <a:rPr lang="en-US"/>
              <a:t>Site should have a site map</a:t>
            </a:r>
          </a:p>
          <a:p>
            <a:r>
              <a:rPr lang="en-US" sz="2000"/>
              <a:t>The header leads to all pages of the site and is always visible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76B172-2D98-C578-BBF7-6E3133E36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18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55791-E5B3-EE0A-4390-C151EDF7C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Brief History of 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67F64-A645-DF41-9E52-CF9B9DC80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Each group member chose one d-</a:t>
            </a:r>
            <a:r>
              <a:rPr lang="en-US" err="1"/>
              <a:t>i</a:t>
            </a:r>
            <a:r>
              <a:rPr lang="en-US"/>
              <a:t>-y real estate website to thoroughly analyze. The sites chosen were, Zillow.com,  Fairsquare.ca and Realtor.ca. 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Produced HTA and KLM models of Zillow, </a:t>
            </a:r>
            <a:r>
              <a:rPr lang="en-US" err="1"/>
              <a:t>FairSquare</a:t>
            </a:r>
            <a:r>
              <a:rPr lang="en-US"/>
              <a:t>, and Realtor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Designed and distributed a survey on the real estate 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Decided that of the three websites analyzed, Zillow was the best and would be our guide/standard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Designed personas based on our survey feedback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Created a rough template based on our primary persona using Zillow as a guide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Implemented the template, making a few minor changes and additions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Edited the website based on our peer-review feedback</a:t>
            </a:r>
          </a:p>
          <a:p>
            <a:pPr marL="457200" indent="-457200">
              <a:buFont typeface="+mj-lt"/>
              <a:buAutoNum type="arabicPeriod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C5774-B731-43FC-9C31-98F2EB30F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99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1947-18B4-65D2-4608-62C029A30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Changes We Did Not Implement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CE406-D1AF-1950-A563-07246E298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Search bar must give an exact location for the radius to work</a:t>
            </a:r>
          </a:p>
          <a:p>
            <a:r>
              <a:rPr lang="en-US" sz="2000"/>
              <a:t>Our assumption was that the search bar would work like the one on Google 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BD7E7-119D-355C-9B4B-6B8DBBCE2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792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8D042-127C-DC59-9500-A3F8E5E8F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2E9F5-ED0E-9803-EF38-54C6F1304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Make mobile-responsive design</a:t>
            </a:r>
          </a:p>
          <a:p>
            <a:r>
              <a:rPr lang="en-US" sz="2000"/>
              <a:t>We concentrated on a desktop screen design</a:t>
            </a:r>
          </a:p>
          <a:p>
            <a:r>
              <a:rPr lang="en-US" sz="2000"/>
              <a:t>We thought the primary persona would perform a more complicated task like buying and selling a house on a desktop</a:t>
            </a:r>
          </a:p>
          <a:p>
            <a:r>
              <a:rPr lang="en-US" sz="2000"/>
              <a:t>We also lacked time and experience to create a decent responsive site</a:t>
            </a:r>
          </a:p>
          <a:p>
            <a:pPr marL="0" indent="0">
              <a:buNone/>
            </a:pPr>
            <a:r>
              <a:rPr lang="en-US"/>
              <a:t>Do more user research on search filters</a:t>
            </a:r>
          </a:p>
          <a:p>
            <a:r>
              <a:rPr lang="en-US" sz="2000"/>
              <a:t>What are people looking for?</a:t>
            </a:r>
            <a:endParaRPr lang="en-US"/>
          </a:p>
          <a:p>
            <a:r>
              <a:rPr lang="en-US" sz="2000"/>
              <a:t>We have a good start, but it could be better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2FDC25-236E-4529-6383-D6EDF23B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784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55F13-86DB-FEC2-173D-1BAFB65C2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EFC4AB-9549-9A52-C383-9F70DA70B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64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9CC1E9-8B01-102E-537D-6D5F22C06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Initial Design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BC15731-782F-5853-3A8E-0B2FB01535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4073" y="625683"/>
            <a:ext cx="5727432" cy="54553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C5024-0779-F92C-CCF2-16410FD2A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478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9CC1E9-8B01-102E-537D-6D5F22C06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Stage 2 Design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C5024-0779-F92C-CCF2-16410FD2A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8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35D24950-CE70-93FF-E4A4-F2B1F1CBF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22" r="136" b="5085"/>
          <a:stretch/>
        </p:blipFill>
        <p:spPr>
          <a:xfrm>
            <a:off x="2156565" y="2198188"/>
            <a:ext cx="8098082" cy="400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19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914FE-7300-78E1-BB16-516A79332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Group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D241B-AF84-72E9-7D83-9AD12F902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In our research, we found three major categories of users: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First time buyers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Repeat buyers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Renters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A70D0-B73A-48AC-B5A2-BD1004949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87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C8EF4-00F3-4FAE-AC81-E2ADA4193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First Time Buyer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F4DA-EDD8-4DDA-B8EB-629B0B50B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Younger age: usually in their 20’s to 30’s</a:t>
            </a:r>
          </a:p>
          <a:p>
            <a:r>
              <a:rPr lang="en-CA"/>
              <a:t>Shifting demographic: higher real estate prices means less young people are in the category</a:t>
            </a:r>
          </a:p>
          <a:p>
            <a:r>
              <a:rPr lang="en-CA"/>
              <a:t>Stage of life: just married or upgrading from a rented apartment</a:t>
            </a:r>
          </a:p>
          <a:p>
            <a:r>
              <a:rPr lang="en-CA"/>
              <a:t>Goals: often price-centric, location is not always a big concern</a:t>
            </a:r>
          </a:p>
          <a:p>
            <a:r>
              <a:rPr lang="en-CA"/>
              <a:t>Worries: finding a place to buy, especially with the high prices and hot market</a:t>
            </a:r>
          </a:p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97367E-FAFA-44FF-9B6B-D1498BF70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633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A6C7B-D197-44AA-88F8-5C98259E4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Repeat Buyer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E93FF-BA29-4B0E-83A4-8A0013C74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CA"/>
              <a:t>Higher age: usually mid 30’s and up</a:t>
            </a:r>
          </a:p>
          <a:p>
            <a:r>
              <a:rPr lang="en-CA"/>
              <a:t>Stage of life: often a family with children, older generation looking to downgrade</a:t>
            </a:r>
          </a:p>
          <a:p>
            <a:r>
              <a:rPr lang="en-CA"/>
              <a:t>Focus: on buying the new house, not on selling the old</a:t>
            </a:r>
          </a:p>
          <a:p>
            <a:r>
              <a:rPr lang="en-CA"/>
              <a:t>Goals: price is not as important here</a:t>
            </a:r>
          </a:p>
          <a:p>
            <a:pPr lvl="1"/>
            <a:r>
              <a:rPr lang="en-CA"/>
              <a:t>Usually one or two characteristics of the new house are most important</a:t>
            </a:r>
          </a:p>
          <a:p>
            <a:pPr lvl="1"/>
            <a:r>
              <a:rPr lang="en-CA" err="1"/>
              <a:t>eg.</a:t>
            </a:r>
            <a:r>
              <a:rPr lang="en-CA"/>
              <a:t> location, number of bedrooms, or property size</a:t>
            </a:r>
          </a:p>
          <a:p>
            <a:r>
              <a:rPr lang="en-CA"/>
              <a:t>Worries: quality of the new house compared to the old, finding a new house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2A10A-F181-499C-8205-450EBF734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28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6E08F-DE62-42DE-8FB9-2449E0564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Renter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2B544-E8C9-4BCD-8ACE-73E3BF704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Younger age: late teens to mid 20’s</a:t>
            </a:r>
          </a:p>
          <a:p>
            <a:r>
              <a:rPr lang="en-CA"/>
              <a:t>Shifting demographic: people in their late 20’s and early 30’s are becoming more common</a:t>
            </a:r>
          </a:p>
          <a:p>
            <a:r>
              <a:rPr lang="en-CA"/>
              <a:t>Stage of life: going to college/university or just married</a:t>
            </a:r>
          </a:p>
          <a:p>
            <a:r>
              <a:rPr lang="en-CA"/>
              <a:t>Goals: often location and price-centric</a:t>
            </a:r>
          </a:p>
          <a:p>
            <a:r>
              <a:rPr lang="en-CA"/>
              <a:t>Worries: finding a good place to rent with the least amount of stress</a:t>
            </a:r>
          </a:p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5258E0-8FA2-4028-8502-20C133616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60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B5480-6AD6-44DE-A925-1EBDBB205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Primary Persona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51BF7-C078-462A-AB06-67FA4887D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/>
              <a:t>Jeff Davis: repeat house buyer</a:t>
            </a:r>
          </a:p>
          <a:p>
            <a:r>
              <a:rPr lang="en-CA"/>
              <a:t>32 years old, married, three young children</a:t>
            </a:r>
          </a:p>
          <a:p>
            <a:r>
              <a:rPr lang="en-CA"/>
              <a:t>Wants a house with a big yard</a:t>
            </a:r>
          </a:p>
          <a:p>
            <a:r>
              <a:rPr lang="en-CA"/>
              <a:t>Would like the process to go quickly and smoothly; he does not have a lot of free time</a:t>
            </a:r>
          </a:p>
          <a:p>
            <a:pPr marL="0" indent="0">
              <a:buNone/>
            </a:pPr>
            <a:r>
              <a:rPr lang="en-CA"/>
              <a:t>Major Insights:</a:t>
            </a:r>
          </a:p>
          <a:p>
            <a:r>
              <a:rPr lang="en-CA"/>
              <a:t>Focus on simplicity and efficiency</a:t>
            </a:r>
          </a:p>
          <a:p>
            <a:r>
              <a:rPr lang="en-CA"/>
              <a:t>Concentrate efforts on the buy page, not the sell page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021DE7-3248-4828-B4DE-689E750D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00655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1B252F"/>
      </a:dk2>
      <a:lt2>
        <a:srgbClr val="F0F3F1"/>
      </a:lt2>
      <a:accent1>
        <a:srgbClr val="C34DAE"/>
      </a:accent1>
      <a:accent2>
        <a:srgbClr val="953BB1"/>
      </a:accent2>
      <a:accent3>
        <a:srgbClr val="764DC3"/>
      </a:accent3>
      <a:accent4>
        <a:srgbClr val="3E46B2"/>
      </a:accent4>
      <a:accent5>
        <a:srgbClr val="4D87C3"/>
      </a:accent5>
      <a:accent6>
        <a:srgbClr val="3BA6B1"/>
      </a:accent6>
      <a:hlink>
        <a:srgbClr val="3F68BF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22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AccentBoxVTI</vt:lpstr>
      <vt:lpstr>MicaRiYa Real Estate</vt:lpstr>
      <vt:lpstr>Brief History of Our Work</vt:lpstr>
      <vt:lpstr>Initial Design</vt:lpstr>
      <vt:lpstr>Stage 2 Design</vt:lpstr>
      <vt:lpstr>User Group Description</vt:lpstr>
      <vt:lpstr>First Time Buyer Description</vt:lpstr>
      <vt:lpstr>Repeat Buyer Description</vt:lpstr>
      <vt:lpstr>Renter Description</vt:lpstr>
      <vt:lpstr>Primary Persona Summary</vt:lpstr>
      <vt:lpstr>Our Assumptions</vt:lpstr>
      <vt:lpstr>Changes We Implemented</vt:lpstr>
      <vt:lpstr>Changes We Implemented</vt:lpstr>
      <vt:lpstr>Changes We Implemented</vt:lpstr>
      <vt:lpstr>Changes We Implemented</vt:lpstr>
      <vt:lpstr>Changes We Implemented</vt:lpstr>
      <vt:lpstr>Changes We Implemented</vt:lpstr>
      <vt:lpstr>Changes We Did Not Implement</vt:lpstr>
      <vt:lpstr>Changes We Did Not Implement</vt:lpstr>
      <vt:lpstr>Changes We Did Not Implement</vt:lpstr>
      <vt:lpstr>Changes We Did Not Implement</vt:lpstr>
      <vt:lpstr>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2022-05-02T15:05:46Z</dcterms:created>
  <dcterms:modified xsi:type="dcterms:W3CDTF">2022-05-06T18:10:09Z</dcterms:modified>
</cp:coreProperties>
</file>